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7"/>
  </p:notesMasterIdLst>
  <p:sldIdLst>
    <p:sldId id="280" r:id="rId2"/>
    <p:sldId id="256" r:id="rId3"/>
    <p:sldId id="260" r:id="rId4"/>
    <p:sldId id="293" r:id="rId5"/>
    <p:sldId id="288" r:id="rId6"/>
    <p:sldId id="289" r:id="rId7"/>
    <p:sldId id="290" r:id="rId8"/>
    <p:sldId id="294" r:id="rId9"/>
    <p:sldId id="291" r:id="rId10"/>
    <p:sldId id="295" r:id="rId11"/>
    <p:sldId id="296" r:id="rId12"/>
    <p:sldId id="297" r:id="rId13"/>
    <p:sldId id="298" r:id="rId14"/>
    <p:sldId id="299" r:id="rId15"/>
    <p:sldId id="300" r:id="rId16"/>
    <p:sldId id="292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17" r:id="rId25"/>
    <p:sldId id="282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62" autoAdjust="0"/>
    <p:restoredTop sz="94740"/>
  </p:normalViewPr>
  <p:slideViewPr>
    <p:cSldViewPr snapToGrid="0" snapToObjects="1" showGuides="1">
      <p:cViewPr varScale="1">
        <p:scale>
          <a:sx n="122" d="100"/>
          <a:sy n="122" d="100"/>
        </p:scale>
        <p:origin x="224" y="1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75340-BF75-414B-B789-B7D6CF6DE68B}" type="datetimeFigureOut">
              <a:rPr lang="es-ES" smtClean="0"/>
              <a:t>14/2/25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AC6B8E-C4E7-40AF-869D-DC2CEA45D66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5174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72496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2813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12522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2/14/25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267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4177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45198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91188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09160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64667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68866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3610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03037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F7A28-809B-3B41-9A50-64A79603FDD5}" type="datetimeFigureOut">
              <a:rPr lang="es-MX" smtClean="0"/>
              <a:t>14/02/25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318866EB-D39E-4789-9878-1A20753D85EA}"/>
              </a:ext>
            </a:extLst>
          </p:cNvPr>
          <p:cNvSpPr/>
          <p:nvPr userDrawn="1"/>
        </p:nvSpPr>
        <p:spPr>
          <a:xfrm>
            <a:off x="0" y="6496049"/>
            <a:ext cx="12192000" cy="361951"/>
          </a:xfrm>
          <a:prstGeom prst="rect">
            <a:avLst/>
          </a:prstGeom>
          <a:ln>
            <a:noFill/>
          </a:ln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www.academyensancha.es</a:t>
            </a:r>
          </a:p>
        </p:txBody>
      </p:sp>
    </p:spTree>
    <p:extLst>
      <p:ext uri="{BB962C8B-B14F-4D97-AF65-F5344CB8AC3E}">
        <p14:creationId xmlns:p14="http://schemas.microsoft.com/office/powerpoint/2010/main" val="1666149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4B29A6-EA17-4108-85E8-EEC525986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DA75A05-44B4-48E6-8694-B843B9CC4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EFA8004-0686-49BC-9BC7-182E4C8F3E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7668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7388D598-B891-D104-692F-CCF94F352C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144" b="13455"/>
          <a:stretch/>
        </p:blipFill>
        <p:spPr>
          <a:xfrm>
            <a:off x="0" y="1537138"/>
            <a:ext cx="3641834" cy="3783724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3624C210-DB99-AB57-DABB-67ADA654DF2D}"/>
              </a:ext>
            </a:extLst>
          </p:cNvPr>
          <p:cNvSpPr txBox="1"/>
          <p:nvPr/>
        </p:nvSpPr>
        <p:spPr>
          <a:xfrm>
            <a:off x="3846786" y="1097596"/>
            <a:ext cx="9343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32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EL TESTIMONIO DE ABRAHAM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06132B5-8433-5002-410E-39362557E437}"/>
              </a:ext>
            </a:extLst>
          </p:cNvPr>
          <p:cNvSpPr txBox="1"/>
          <p:nvPr/>
        </p:nvSpPr>
        <p:spPr>
          <a:xfrm>
            <a:off x="3360682" y="1806705"/>
            <a:ext cx="8526517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93115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Fue tal la vida y testimonio de este varón, que aún en el Nuevo Testamento se cita a Abraham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75 veces,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y, </a:t>
            </a:r>
          </a:p>
          <a:p>
            <a:pPr marL="793115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Pablo dice a los creyentes de la fe que son verdaderos descendientes de Abraham: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8FC5F82-A980-9AB4-CC35-D2E2D9DE8B09}"/>
              </a:ext>
            </a:extLst>
          </p:cNvPr>
          <p:cNvSpPr txBox="1"/>
          <p:nvPr/>
        </p:nvSpPr>
        <p:spPr>
          <a:xfrm>
            <a:off x="3972910" y="3945740"/>
            <a:ext cx="7777656" cy="1461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“...</a:t>
            </a:r>
            <a:r>
              <a:rPr lang="es-ES_tradnl" sz="28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modo que </a:t>
            </a:r>
            <a:r>
              <a:rPr lang="es-ES_tradnl" sz="28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los de la fe </a:t>
            </a:r>
            <a:r>
              <a:rPr lang="es-ES_tradnl" sz="28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son bendecidos con el creyente Abraham...”</a:t>
            </a:r>
            <a:endParaRPr lang="es-FR" sz="2800" i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FR" sz="28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Gálatas 3:6-9</a:t>
            </a:r>
            <a:r>
              <a:rPr lang="es-FR" sz="2800" dirty="0">
                <a:effectLst/>
              </a:rPr>
              <a:t> </a:t>
            </a:r>
            <a:endParaRPr lang="es-FR" sz="2800" dirty="0"/>
          </a:p>
        </p:txBody>
      </p:sp>
    </p:spTree>
    <p:extLst>
      <p:ext uri="{BB962C8B-B14F-4D97-AF65-F5344CB8AC3E}">
        <p14:creationId xmlns:p14="http://schemas.microsoft.com/office/powerpoint/2010/main" val="30525323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7388D598-B891-D104-692F-CCF94F352C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144" b="13455"/>
          <a:stretch/>
        </p:blipFill>
        <p:spPr>
          <a:xfrm>
            <a:off x="0" y="1097596"/>
            <a:ext cx="3641834" cy="3783724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3624C210-DB99-AB57-DABB-67ADA654DF2D}"/>
              </a:ext>
            </a:extLst>
          </p:cNvPr>
          <p:cNvSpPr txBox="1"/>
          <p:nvPr/>
        </p:nvSpPr>
        <p:spPr>
          <a:xfrm>
            <a:off x="3846786" y="1097596"/>
            <a:ext cx="9343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32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EL TESTIMONIO DE ENOC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61F4869-607F-B953-2275-98108841F3B5}"/>
              </a:ext>
            </a:extLst>
          </p:cNvPr>
          <p:cNvSpPr txBox="1"/>
          <p:nvPr/>
        </p:nvSpPr>
        <p:spPr>
          <a:xfrm>
            <a:off x="3641834" y="2050308"/>
            <a:ext cx="795633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"/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Enoc: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Caminó con Dios 365 años, no se sabe mucho de él, pero en el libro a los Hebreos, se hace una afirmación: “tuvo testimonio de haber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agradado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Dios”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4C7020A-5750-5926-DF06-3160C881D5E7}"/>
              </a:ext>
            </a:extLst>
          </p:cNvPr>
          <p:cNvSpPr txBox="1"/>
          <p:nvPr/>
        </p:nvSpPr>
        <p:spPr>
          <a:xfrm>
            <a:off x="3936781" y="3873352"/>
            <a:ext cx="7750722" cy="2015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“Por la fe Enoc fue traspuesto para no ver muerte, y no fue hallado, porque lo traspuso Dios; y antes que fuese traspuesto, </a:t>
            </a:r>
            <a:r>
              <a:rPr lang="es-ES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tuvo testimonio de haber agradado a Dios.”</a:t>
            </a:r>
            <a:endParaRPr lang="es-FR" sz="2400" i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Hebreos 11:5</a:t>
            </a:r>
            <a:r>
              <a:rPr lang="es-FR" sz="2400" b="1" dirty="0">
                <a:effectLst/>
              </a:rPr>
              <a:t> </a:t>
            </a:r>
            <a:endParaRPr lang="es-FR" sz="2400" b="1" dirty="0"/>
          </a:p>
        </p:txBody>
      </p:sp>
    </p:spTree>
    <p:extLst>
      <p:ext uri="{BB962C8B-B14F-4D97-AF65-F5344CB8AC3E}">
        <p14:creationId xmlns:p14="http://schemas.microsoft.com/office/powerpoint/2010/main" val="342945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7388D598-B891-D104-692F-CCF94F352C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144" b="13455"/>
          <a:stretch/>
        </p:blipFill>
        <p:spPr>
          <a:xfrm>
            <a:off x="0" y="1097596"/>
            <a:ext cx="3641834" cy="3783724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3624C210-DB99-AB57-DABB-67ADA654DF2D}"/>
              </a:ext>
            </a:extLst>
          </p:cNvPr>
          <p:cNvSpPr txBox="1"/>
          <p:nvPr/>
        </p:nvSpPr>
        <p:spPr>
          <a:xfrm>
            <a:off x="3846786" y="1097596"/>
            <a:ext cx="9343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32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EL TESTIMONIO DE NOÉ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F60B83F-6283-95D5-3F8B-D35B0B2BFC2F}"/>
              </a:ext>
            </a:extLst>
          </p:cNvPr>
          <p:cNvSpPr txBox="1"/>
          <p:nvPr/>
        </p:nvSpPr>
        <p:spPr>
          <a:xfrm>
            <a:off x="3936781" y="2131530"/>
            <a:ext cx="792939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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Noé: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Varón justo en medio de la maldad de aquellos días.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Agradó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Dios en medio de una generación perversa.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331696A-8F99-3854-6B46-A4E5E82DC0DA}"/>
              </a:ext>
            </a:extLst>
          </p:cNvPr>
          <p:cNvSpPr txBox="1"/>
          <p:nvPr/>
        </p:nvSpPr>
        <p:spPr>
          <a:xfrm>
            <a:off x="4159469" y="3881046"/>
            <a:ext cx="7580586" cy="1646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“Estas son las generaciones de Noé: Noé, </a:t>
            </a:r>
            <a:r>
              <a:rPr lang="es-ES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varón justo, era perfecto</a:t>
            </a: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en sus generaciones; con Dios caminó Noé.”</a:t>
            </a:r>
            <a:endParaRPr lang="es-FR" sz="2400" i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Génesis 6:9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14601853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7388D598-B891-D104-692F-CCF94F352C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144" b="13455"/>
          <a:stretch/>
        </p:blipFill>
        <p:spPr>
          <a:xfrm>
            <a:off x="0" y="1097596"/>
            <a:ext cx="3641834" cy="3783724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D14F6E2B-C946-A8FD-1F64-553CF02E676A}"/>
              </a:ext>
            </a:extLst>
          </p:cNvPr>
          <p:cNvSpPr txBox="1"/>
          <p:nvPr/>
        </p:nvSpPr>
        <p:spPr>
          <a:xfrm>
            <a:off x="4141075" y="2450849"/>
            <a:ext cx="7525408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Recalcamos nuevamente que: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 anhelo de todo creyente fiel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 agradar al Señor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Jesús en toda nuestra manera de vivir.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0749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C754FBE-AA57-6577-C955-7984CFD55B9F}"/>
              </a:ext>
            </a:extLst>
          </p:cNvPr>
          <p:cNvSpPr txBox="1"/>
          <p:nvPr/>
        </p:nvSpPr>
        <p:spPr>
          <a:xfrm>
            <a:off x="4498427" y="1971499"/>
            <a:ext cx="7325710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Vida cristiana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vida en Cristo inicia con el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nuevo nacimiento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cuando recibimos a Cristo y somos bautizados en agua según lo estipula las escrituras. 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8E4430D7-0747-DF7F-35F5-4A9D51383A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2529"/>
          <a:stretch/>
        </p:blipFill>
        <p:spPr>
          <a:xfrm>
            <a:off x="0" y="1243012"/>
            <a:ext cx="4466897" cy="4371975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4F183DE7-F7D8-BEB8-56EC-1A94AECE86DA}"/>
              </a:ext>
            </a:extLst>
          </p:cNvPr>
          <p:cNvSpPr txBox="1"/>
          <p:nvPr/>
        </p:nvSpPr>
        <p:spPr>
          <a:xfrm>
            <a:off x="4677104" y="4208498"/>
            <a:ext cx="7147033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“El que creyere y fuere bautizado, será salvo; más el que no creyere, será condenado.”</a:t>
            </a:r>
            <a:endParaRPr lang="es-FR" sz="2400" i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FR" sz="2400" b="1" kern="0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Marcos 16:16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DF5B5629-3543-5E47-9EB2-AA5E1BC6CA6D}"/>
              </a:ext>
            </a:extLst>
          </p:cNvPr>
          <p:cNvSpPr txBox="1"/>
          <p:nvPr/>
        </p:nvSpPr>
        <p:spPr>
          <a:xfrm>
            <a:off x="4498427" y="787454"/>
            <a:ext cx="9343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32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LA VIDA CRISTIANA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2334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8E4430D7-0747-DF7F-35F5-4A9D51383A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2529"/>
          <a:stretch/>
        </p:blipFill>
        <p:spPr>
          <a:xfrm>
            <a:off x="0" y="1243012"/>
            <a:ext cx="4466897" cy="4371975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25F9CD83-C054-D4BB-49E7-3AEE931AF3CD}"/>
              </a:ext>
            </a:extLst>
          </p:cNvPr>
          <p:cNvSpPr txBox="1"/>
          <p:nvPr/>
        </p:nvSpPr>
        <p:spPr>
          <a:xfrm>
            <a:off x="4866290" y="1647184"/>
            <a:ext cx="6096000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allí (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 el bautismo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cuando somos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añadidos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al cuerpo de Cristo que es la iglesia, allí comienza la vida cristiana. 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Antes del bautismo evidentemente el Espíritu Santo está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obrando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 el oyente, pero el bautismo bíblico 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 añade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la iglesia.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A938C9C-6354-47FE-632D-1F0124EDAA65}"/>
              </a:ext>
            </a:extLst>
          </p:cNvPr>
          <p:cNvSpPr txBox="1"/>
          <p:nvPr/>
        </p:nvSpPr>
        <p:spPr>
          <a:xfrm>
            <a:off x="4498427" y="787454"/>
            <a:ext cx="55599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32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LA VIDA CRISTIANA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BDA4326-49F0-5032-1B9F-4A691DB54C0E}"/>
              </a:ext>
            </a:extLst>
          </p:cNvPr>
          <p:cNvSpPr txBox="1"/>
          <p:nvPr/>
        </p:nvSpPr>
        <p:spPr>
          <a:xfrm>
            <a:off x="4677104" y="4753683"/>
            <a:ext cx="7262647" cy="1646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“Así que, los que recibieron su palabra </a:t>
            </a:r>
            <a:r>
              <a:rPr lang="es-ES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fueron </a:t>
            </a:r>
            <a:r>
              <a:rPr lang="es-ES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bautizados;</a:t>
            </a:r>
            <a:r>
              <a:rPr lang="es-ES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 se </a:t>
            </a:r>
            <a:r>
              <a:rPr lang="es-ES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añadieron</a:t>
            </a: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aquel día como tres mil personas.”</a:t>
            </a:r>
            <a:endParaRPr lang="es-FR" sz="2400" i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Hechos 2:41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96774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A6A2329-4C59-621E-906B-6383EA796E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672" r="33739"/>
          <a:stretch/>
        </p:blipFill>
        <p:spPr>
          <a:xfrm>
            <a:off x="0" y="1061545"/>
            <a:ext cx="2532993" cy="437197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932968B9-4F1E-EBF9-7CFA-422B523B553F}"/>
              </a:ext>
            </a:extLst>
          </p:cNvPr>
          <p:cNvSpPr txBox="1"/>
          <p:nvPr/>
        </p:nvSpPr>
        <p:spPr>
          <a:xfrm>
            <a:off x="2743200" y="1635204"/>
            <a:ext cx="8954814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Definiciones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Vida: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La vida es el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hálito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que Dios dio al hombre para que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exista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y sea un ser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viviente. 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Sin la vida que Dios da, el ser humano sería como una roca, un cuerpo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inerte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 hay vida se cree, se recibe, se siente y se actúa.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150A606-518E-8166-AB30-533D0A6D7A6D}"/>
              </a:ext>
            </a:extLst>
          </p:cNvPr>
          <p:cNvSpPr txBox="1"/>
          <p:nvPr/>
        </p:nvSpPr>
        <p:spPr>
          <a:xfrm>
            <a:off x="2743200" y="4689779"/>
            <a:ext cx="8954813" cy="1646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s-ES_tradnl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Entonces Jehová Dios formó al hombre del polvo de la tierra, </a:t>
            </a:r>
            <a:r>
              <a:rPr lang="es-ES_tradnl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 sopló en su nariz aliento de vida</a:t>
            </a:r>
            <a:r>
              <a:rPr lang="es-ES_tradnl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y fue el hombre un ser viviente.”</a:t>
            </a:r>
            <a:endParaRPr lang="es-FR" sz="2400" i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FR" sz="2400" b="1" kern="0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Génesis 2:7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AE2403C-77AB-8859-BB4A-EF9A06894A26}"/>
              </a:ext>
            </a:extLst>
          </p:cNvPr>
          <p:cNvSpPr txBox="1"/>
          <p:nvPr/>
        </p:nvSpPr>
        <p:spPr>
          <a:xfrm>
            <a:off x="0" y="124124"/>
            <a:ext cx="12192000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32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LA VIDA CRISTIANA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0383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A6A2329-4C59-621E-906B-6383EA796E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672" r="33739"/>
          <a:stretch/>
        </p:blipFill>
        <p:spPr>
          <a:xfrm>
            <a:off x="0" y="1061545"/>
            <a:ext cx="2532993" cy="4371975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5AE2403C-77AB-8859-BB4A-EF9A06894A26}"/>
              </a:ext>
            </a:extLst>
          </p:cNvPr>
          <p:cNvSpPr txBox="1"/>
          <p:nvPr/>
        </p:nvSpPr>
        <p:spPr>
          <a:xfrm>
            <a:off x="0" y="124124"/>
            <a:ext cx="12192000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32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LA VIDA CRISTIANA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CB27DB9-5AFE-F5EF-C29A-2D5CF313C011}"/>
              </a:ext>
            </a:extLst>
          </p:cNvPr>
          <p:cNvSpPr txBox="1"/>
          <p:nvPr/>
        </p:nvSpPr>
        <p:spPr>
          <a:xfrm>
            <a:off x="2793124" y="2256093"/>
            <a:ext cx="865264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Cristiana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Deriva de Cristo, de ser revestido de él; de practicar la fe de Jesús. 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4C2889C-DC26-6E07-662A-4AFFFE605CE3}"/>
              </a:ext>
            </a:extLst>
          </p:cNvPr>
          <p:cNvSpPr txBox="1"/>
          <p:nvPr/>
        </p:nvSpPr>
        <p:spPr>
          <a:xfrm>
            <a:off x="2793124" y="1844884"/>
            <a:ext cx="61748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Definiciones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2B6E81C-C31D-026A-2755-83F17F78788C}"/>
              </a:ext>
            </a:extLst>
          </p:cNvPr>
          <p:cNvSpPr txBox="1"/>
          <p:nvPr/>
        </p:nvSpPr>
        <p:spPr>
          <a:xfrm>
            <a:off x="2793123" y="3270774"/>
            <a:ext cx="8652641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“porque todos los que habéis sido bautizados en Cristo, de Cristo estáis revestidos.” </a:t>
            </a:r>
            <a:endParaRPr lang="es-FR" sz="2400" i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FR" sz="2400" b="1" kern="0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Gálatas 3:27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33711567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A6A2329-4C59-621E-906B-6383EA796E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672" r="33739"/>
          <a:stretch/>
        </p:blipFill>
        <p:spPr>
          <a:xfrm>
            <a:off x="0" y="1061545"/>
            <a:ext cx="2532993" cy="4371975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5AE2403C-77AB-8859-BB4A-EF9A06894A26}"/>
              </a:ext>
            </a:extLst>
          </p:cNvPr>
          <p:cNvSpPr txBox="1"/>
          <p:nvPr/>
        </p:nvSpPr>
        <p:spPr>
          <a:xfrm>
            <a:off x="0" y="124124"/>
            <a:ext cx="12192000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32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LA VIDA CRISTIANA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4C2889C-DC26-6E07-662A-4AFFFE605CE3}"/>
              </a:ext>
            </a:extLst>
          </p:cNvPr>
          <p:cNvSpPr txBox="1"/>
          <p:nvPr/>
        </p:nvSpPr>
        <p:spPr>
          <a:xfrm>
            <a:off x="2793124" y="1844884"/>
            <a:ext cx="61748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Definiciones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29C7608-7762-C0CD-2CAB-BD13D7240BB5}"/>
              </a:ext>
            </a:extLst>
          </p:cNvPr>
          <p:cNvSpPr txBox="1"/>
          <p:nvPr/>
        </p:nvSpPr>
        <p:spPr>
          <a:xfrm>
            <a:off x="2793124" y="2864878"/>
            <a:ext cx="9052035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"/>
            </a:pPr>
            <a:r>
              <a:rPr lang="es-ES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Vida cristiana </a:t>
            </a:r>
            <a:r>
              <a:rPr lang="es-ES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 profesar piedad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obedecer al Señor.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Profesar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Ejercer o enseñar una ciencia, arte u oficio, etc. 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Creer, confesar, adherirse a principios etc. 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También sentir algún afecto, inclinación o interés y perseverar en ellos.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4157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A6A2329-4C59-621E-906B-6383EA796E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672" r="33739"/>
          <a:stretch/>
        </p:blipFill>
        <p:spPr>
          <a:xfrm>
            <a:off x="0" y="1061545"/>
            <a:ext cx="2532993" cy="4371975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5AE2403C-77AB-8859-BB4A-EF9A06894A26}"/>
              </a:ext>
            </a:extLst>
          </p:cNvPr>
          <p:cNvSpPr txBox="1"/>
          <p:nvPr/>
        </p:nvSpPr>
        <p:spPr>
          <a:xfrm>
            <a:off x="0" y="124124"/>
            <a:ext cx="12192000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32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LA VIDA CRISTIANA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4C2889C-DC26-6E07-662A-4AFFFE605CE3}"/>
              </a:ext>
            </a:extLst>
          </p:cNvPr>
          <p:cNvSpPr txBox="1"/>
          <p:nvPr/>
        </p:nvSpPr>
        <p:spPr>
          <a:xfrm>
            <a:off x="2793124" y="1844884"/>
            <a:ext cx="61748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Definiciones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0F132FA-13C1-8676-B138-C608C05E6CB2}"/>
              </a:ext>
            </a:extLst>
          </p:cNvPr>
          <p:cNvSpPr txBox="1"/>
          <p:nvPr/>
        </p:nvSpPr>
        <p:spPr>
          <a:xfrm>
            <a:off x="2793123" y="2519204"/>
            <a:ext cx="8988973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Cristiano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Es aquel que profesa piedad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obedeciendo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los mandamientos de Cristo.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Este título primeramente fue aplicado a los discípulos en Antioquía: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CB62137-E99E-F140-DE8B-C2C6D330610F}"/>
              </a:ext>
            </a:extLst>
          </p:cNvPr>
          <p:cNvSpPr txBox="1"/>
          <p:nvPr/>
        </p:nvSpPr>
        <p:spPr>
          <a:xfrm>
            <a:off x="2793124" y="4627046"/>
            <a:ext cx="8988972" cy="1646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_tradnl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“Y se congregaron allí todo un año con la iglesia, y enseñaron a mucha gente; y </a:t>
            </a:r>
            <a:r>
              <a:rPr lang="es-ES_tradnl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los discípulos</a:t>
            </a:r>
            <a:r>
              <a:rPr lang="es-ES_tradnl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se les llamó </a:t>
            </a:r>
            <a:r>
              <a:rPr lang="es-ES_tradnl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cristianos</a:t>
            </a:r>
            <a:r>
              <a:rPr lang="es-ES_tradnl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por primera vez en Antioquía.”</a:t>
            </a:r>
            <a:endParaRPr lang="es-FR" sz="2400" i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FR" sz="2400" b="1" kern="0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Hechos 11:26</a:t>
            </a:r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1823812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42AF855-7130-A9E9-E7B0-EAB04F9E96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8275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5AE2403C-77AB-8859-BB4A-EF9A06894A26}"/>
              </a:ext>
            </a:extLst>
          </p:cNvPr>
          <p:cNvSpPr txBox="1"/>
          <p:nvPr/>
        </p:nvSpPr>
        <p:spPr>
          <a:xfrm>
            <a:off x="0" y="124124"/>
            <a:ext cx="12192000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32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LA VIDA CRISTIANA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0BA8CD-155F-978A-8EE3-5559A128C8FA}"/>
              </a:ext>
            </a:extLst>
          </p:cNvPr>
          <p:cNvSpPr txBox="1"/>
          <p:nvPr/>
        </p:nvSpPr>
        <p:spPr>
          <a:xfrm>
            <a:off x="4309241" y="1289322"/>
            <a:ext cx="7252137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gran mayoría que lleva el título de cristiano en el mundo actual, en la práctica vienen a ser cualquier cosa, menos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seguidores verdaderos de Cristo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como lo evidencia las escrituras.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Debemos aprender que 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 verdadero cristianismo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 conforme a Dios, de acuerdo con las Escrituras: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92CB908-0944-F3EA-2FF1-15254D39A4AB}"/>
              </a:ext>
            </a:extLst>
          </p:cNvPr>
          <p:cNvSpPr txBox="1"/>
          <p:nvPr/>
        </p:nvSpPr>
        <p:spPr>
          <a:xfrm>
            <a:off x="4309240" y="4279876"/>
            <a:ext cx="7472855" cy="1646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“No todo el que </a:t>
            </a:r>
            <a:r>
              <a:rPr lang="es-ES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 dice:</a:t>
            </a: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Señor, Señor, entrará en el reino de los cielos, sino </a:t>
            </a:r>
            <a:r>
              <a:rPr lang="es-ES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 que hace</a:t>
            </a: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la voluntad de mi Padre que está en los cielos.”</a:t>
            </a:r>
            <a:endParaRPr lang="es-FR" sz="2400" i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Mateo 7:21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41DCF081-E648-C671-7588-C3E89401F4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768" r="27630" b="22087"/>
          <a:stretch/>
        </p:blipFill>
        <p:spPr>
          <a:xfrm>
            <a:off x="0" y="1008994"/>
            <a:ext cx="4088524" cy="5076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54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5AE2403C-77AB-8859-BB4A-EF9A06894A26}"/>
              </a:ext>
            </a:extLst>
          </p:cNvPr>
          <p:cNvSpPr txBox="1"/>
          <p:nvPr/>
        </p:nvSpPr>
        <p:spPr>
          <a:xfrm>
            <a:off x="3815254" y="354432"/>
            <a:ext cx="8376745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32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CONCLUSIÓN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65DFBE5-2F72-5324-60CE-D30D4B9F85B0}"/>
              </a:ext>
            </a:extLst>
          </p:cNvPr>
          <p:cNvSpPr txBox="1"/>
          <p:nvPr/>
        </p:nvSpPr>
        <p:spPr>
          <a:xfrm>
            <a:off x="3715572" y="1148256"/>
            <a:ext cx="7861737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VIDA CRISTIANA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es aquella que se lleva y se practica para gozarla plenamente. Procuraremos ser cristianos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genuinos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 no llevar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apariencia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piedad. Cuando vivimos la vida cristiana, aprendemos a vivir: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"/>
              <a:tabLst>
                <a:tab pos="4572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 con la iglesia y la sociedad (</a:t>
            </a:r>
            <a:r>
              <a:rPr lang="es-FR" sz="2400" u="sng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San Marcos 12:31</a:t>
            </a:r>
            <a:r>
              <a:rPr lang="es-FR" sz="2400" dirty="0">
                <a:effectLst/>
              </a:rPr>
              <a:t>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28600" algn="just">
              <a:spcBef>
                <a:spcPts val="600"/>
              </a:spcBef>
              <a:spcAft>
                <a:spcPts val="600"/>
              </a:spcAft>
            </a:pPr>
            <a:r>
              <a:rPr lang="es-ES" sz="24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Pero sobre todo: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"/>
              <a:tabLst>
                <a:tab pos="4572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 con el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Señor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600"/>
              </a:spcBef>
              <a:spcAft>
                <a:spcPts val="600"/>
              </a:spcAft>
              <a:tabLst>
                <a:tab pos="457200" algn="l"/>
              </a:tabLst>
            </a:pP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“...Y amarás a Jehová tu Dios </a:t>
            </a:r>
            <a:r>
              <a:rPr lang="es-ES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s-ES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todo</a:t>
            </a: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tu corazón, y de </a:t>
            </a:r>
            <a:r>
              <a:rPr lang="es-ES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toda</a:t>
            </a:r>
            <a:r>
              <a:rPr lang="es-ES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tu alma</a:t>
            </a: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 con </a:t>
            </a:r>
            <a:r>
              <a:rPr lang="es-ES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todas</a:t>
            </a:r>
            <a:r>
              <a:rPr lang="es-ES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tus fuerzas...”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Deuteronomio 6:5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58C0EA6-EA94-C17A-B6E3-AE38CC8F3E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8161" r="3683"/>
          <a:stretch/>
        </p:blipFill>
        <p:spPr>
          <a:xfrm>
            <a:off x="0" y="1677869"/>
            <a:ext cx="3715572" cy="4240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590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5AE2403C-77AB-8859-BB4A-EF9A06894A26}"/>
              </a:ext>
            </a:extLst>
          </p:cNvPr>
          <p:cNvSpPr txBox="1"/>
          <p:nvPr/>
        </p:nvSpPr>
        <p:spPr>
          <a:xfrm>
            <a:off x="0" y="124124"/>
            <a:ext cx="12192000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32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LA VIDA CRISTIANA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4BA5D82-D792-6B52-771A-504168124B16}"/>
              </a:ext>
            </a:extLst>
          </p:cNvPr>
          <p:cNvSpPr txBox="1"/>
          <p:nvPr/>
        </p:nvSpPr>
        <p:spPr>
          <a:xfrm>
            <a:off x="147145" y="1444624"/>
            <a:ext cx="11477296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Este versículo Deuteronomio 6:5 es parte del </a:t>
            </a:r>
            <a:r>
              <a:rPr lang="es-ES" sz="24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Shema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Israel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una de las declaraciones más importantes de la fe judía y cristiana. Es un llamado a la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devoción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Dios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Amarás al Señor tu Dios</a:t>
            </a:r>
            <a:endParaRPr lang="es-FR" sz="2400" dirty="0">
              <a:effectLst/>
              <a:highlight>
                <a:srgbClr val="FFFF00"/>
              </a:highlight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Dios exige amor absoluto y exclusivo. No se trata solo de obedecer normas, sino de una relación basada en amor y entrega.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Con todo tu corazón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 la Biblia, el corazón representa la 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mente, las 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emociones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y la voluntad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Amar a Dios con el corazón implica hacerlo con sinceridad y compromiso genuino.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3132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5AE2403C-77AB-8859-BB4A-EF9A06894A26}"/>
              </a:ext>
            </a:extLst>
          </p:cNvPr>
          <p:cNvSpPr txBox="1"/>
          <p:nvPr/>
        </p:nvSpPr>
        <p:spPr>
          <a:xfrm>
            <a:off x="0" y="124124"/>
            <a:ext cx="12192000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32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LA VIDA CRISTIANA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4BA5D82-D792-6B52-771A-504168124B16}"/>
              </a:ext>
            </a:extLst>
          </p:cNvPr>
          <p:cNvSpPr txBox="1"/>
          <p:nvPr/>
        </p:nvSpPr>
        <p:spPr>
          <a:xfrm>
            <a:off x="488731" y="2044005"/>
            <a:ext cx="11214538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Con toda tu alma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SzPts val="1000"/>
              <a:buFont typeface="Wingdings" pitchFamily="2" charset="2"/>
              <a:buChar char="Ø"/>
            </a:pP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alma 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representa la 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vida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misma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Amar a Dios con toda el alma significa estar dispuesto a entregarle todo, incluso la propia vida si fuera necesario.</a:t>
            </a:r>
            <a:endParaRPr lang="es-FR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Con todas tus fuerzas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SzPts val="1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 refiere a los recursos, la energía y el 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esfuerzo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Es amar a Dios con lo que hacemos,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 lo que tenemos y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con nuestros 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biene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s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es-FR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5319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42AF855-7130-A9E9-E7B0-EAB04F9E96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926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080FCD-30F4-4780-BADF-5DF30611C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C3C6650-570B-4B2D-BD89-E6FEB12AC0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AB88B9E4-7BD0-453A-BF74-88945217A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205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F161303C-C33C-5E8E-8C6A-7067DE2AEFA8}"/>
              </a:ext>
            </a:extLst>
          </p:cNvPr>
          <p:cNvSpPr txBox="1"/>
          <p:nvPr/>
        </p:nvSpPr>
        <p:spPr>
          <a:xfrm>
            <a:off x="945930" y="811309"/>
            <a:ext cx="10079421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OBJETIVO GENERAL</a:t>
            </a:r>
            <a:endParaRPr lang="es-FR" sz="2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s-FR" sz="2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Que, mediante </a:t>
            </a:r>
            <a:r>
              <a:rPr lang="es-ES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 análisis del texto bíblico</a:t>
            </a:r>
            <a:r>
              <a:rPr lang="es-ES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identifiquemos que las prácticas y costumbres de nuestra iglesia </a:t>
            </a:r>
            <a:r>
              <a:rPr lang="es-ES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 el área de la mayordomía</a:t>
            </a:r>
            <a:r>
              <a:rPr lang="es-ES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están </a:t>
            </a:r>
            <a:r>
              <a:rPr lang="es-ES" sz="2800" b="1" dirty="0">
                <a:solidFill>
                  <a:srgbClr val="000000"/>
                </a:solidFill>
                <a:effectLst/>
                <a:highlight>
                  <a:srgbClr val="C0C0C0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fundamentadas en la palabra </a:t>
            </a:r>
            <a:r>
              <a:rPr lang="es-ES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 Dios; que tienen antecedentes tanto en el Antiguo Testamento con el pueblo de Israel, como en el Nuevo Testamento con las enseñanzas del Señor Jesús y la iglesia primitiva, con el fin de que nosotros asimilemos y practiquemos correctamente el conocimiento adquirido.</a:t>
            </a:r>
            <a:endParaRPr lang="es-FR" sz="2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220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F161303C-C33C-5E8E-8C6A-7067DE2AEFA8}"/>
              </a:ext>
            </a:extLst>
          </p:cNvPr>
          <p:cNvSpPr txBox="1"/>
          <p:nvPr/>
        </p:nvSpPr>
        <p:spPr>
          <a:xfrm>
            <a:off x="1345322" y="1557544"/>
            <a:ext cx="10079421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OBJETIVO GENERAL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es-FR" sz="2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 logramos </a:t>
            </a:r>
            <a:r>
              <a:rPr lang="es-ES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 objetivo</a:t>
            </a:r>
            <a:r>
              <a:rPr lang="es-ES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que esta materia presenta, obtendremos grandes beneficios en nuestra vida espiritual, económica y familiar, los cuales nos permitirán elevar el nivel </a:t>
            </a:r>
            <a:r>
              <a:rPr lang="es-ES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madurez en nuestra vida cristiana.</a:t>
            </a:r>
            <a:endParaRPr lang="es-FR" sz="28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938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EEFA522-7E7C-EB8E-1763-F06201C2C6ED}"/>
              </a:ext>
            </a:extLst>
          </p:cNvPr>
          <p:cNvSpPr txBox="1"/>
          <p:nvPr/>
        </p:nvSpPr>
        <p:spPr>
          <a:xfrm>
            <a:off x="420413" y="578068"/>
            <a:ext cx="10951779" cy="53091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36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12 </a:t>
            </a:r>
            <a:r>
              <a:rPr lang="es-ES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Ahora, pues, Israel, ¿qué pide Jehová tu Dios de ti, sino </a:t>
            </a:r>
            <a:r>
              <a:rPr lang="es-ES" sz="3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que temas</a:t>
            </a:r>
            <a:r>
              <a:rPr lang="es-ES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 Jehová tu Dios, que </a:t>
            </a:r>
            <a:r>
              <a:rPr lang="es-ES" sz="3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andes</a:t>
            </a:r>
            <a:r>
              <a:rPr lang="es-ES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todos sus caminos, y que </a:t>
            </a:r>
            <a:r>
              <a:rPr lang="es-ES" sz="3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lo ames</a:t>
            </a:r>
            <a:r>
              <a:rPr lang="es-ES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y </a:t>
            </a:r>
            <a:r>
              <a:rPr lang="es-ES" sz="3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sirvas</a:t>
            </a:r>
            <a:r>
              <a:rPr lang="es-ES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 Jehová tu Dios con todo tu corazón y con toda tu alma; </a:t>
            </a:r>
            <a:endParaRPr lang="es-FR" sz="3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36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13 </a:t>
            </a:r>
            <a:r>
              <a:rPr lang="es-ES" sz="3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que guardes</a:t>
            </a:r>
            <a:r>
              <a:rPr lang="es-ES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los mandamientos de Jehová y sus estatutos, que yo te prescribo hoy, para que tengas prosperidad?</a:t>
            </a:r>
            <a:endParaRPr lang="es-FR" sz="3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s-FR" sz="36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Deuteronomio 10:12-13</a:t>
            </a:r>
            <a:r>
              <a:rPr lang="es-FR" sz="3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144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482D52C-5FE4-5A47-390C-955602BAA127}"/>
              </a:ext>
            </a:extLst>
          </p:cNvPr>
          <p:cNvSpPr txBox="1"/>
          <p:nvPr/>
        </p:nvSpPr>
        <p:spPr>
          <a:xfrm>
            <a:off x="346841" y="1128338"/>
            <a:ext cx="11845159" cy="4785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 1.</a:t>
            </a:r>
            <a:r>
              <a:rPr lang="es-FR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Introducción a la vida cristiana</a:t>
            </a:r>
            <a:r>
              <a:rPr lang="es-FR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………….</a:t>
            </a:r>
            <a:r>
              <a:rPr lang="es-FR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……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….…</a:t>
            </a:r>
            <a:r>
              <a:rPr lang="es-FR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.Página 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7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2.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Espíritu de pobreza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…………………………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……………...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11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3.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Todo es de él, nada es nuestro.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….…..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 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19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¿En qué te hemos robado?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……………………………….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 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23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5.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Somos mayordomos de los bienes que hemos recibido….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 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Los aportes económicos que se dan en las iglesias………..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29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 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¿Qué pasas si no doy los diezmos? ¿me condeno?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35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8.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Consideraciones sobre el diezmo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..Página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43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 9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El diezmo a través del tiempo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..Página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"/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Servicio especial de clausura del estudio bíblico de mayordomía </a:t>
            </a:r>
            <a:endParaRPr lang="es-FR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9C95111-70F5-D58D-111D-4BA2AA78119D}"/>
              </a:ext>
            </a:extLst>
          </p:cNvPr>
          <p:cNvSpPr txBox="1"/>
          <p:nvPr/>
        </p:nvSpPr>
        <p:spPr>
          <a:xfrm>
            <a:off x="346841" y="513207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ÍNDICE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487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13A3154-B4CC-66E9-6C35-D6E928EFE7D2}"/>
              </a:ext>
            </a:extLst>
          </p:cNvPr>
          <p:cNvSpPr txBox="1"/>
          <p:nvPr/>
        </p:nvSpPr>
        <p:spPr>
          <a:xfrm>
            <a:off x="1618594" y="834837"/>
            <a:ext cx="9343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32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1. INTRODUCCIÓN A LA VIDA CRISTIANA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E706E85-C269-A746-D478-A2E8C823B69D}"/>
              </a:ext>
            </a:extLst>
          </p:cNvPr>
          <p:cNvSpPr txBox="1"/>
          <p:nvPr/>
        </p:nvSpPr>
        <p:spPr>
          <a:xfrm>
            <a:off x="3962401" y="2314610"/>
            <a:ext cx="7588468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Los deberes del creyente son tanto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específicos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como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generales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por amor a Cristo obedecemos los mandatos que forman parte de la 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relación del cristiano con Dios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 con la iglesia.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 anhelo de todo creyente fiel es agradar al Señor Jesús en toda nuestra manera de vivir.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BC4AC9D-A026-04A1-EEFD-C2B137D57C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958" b="31340"/>
          <a:stretch/>
        </p:blipFill>
        <p:spPr>
          <a:xfrm>
            <a:off x="0" y="2252944"/>
            <a:ext cx="3857625" cy="258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833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13A3154-B4CC-66E9-6C35-D6E928EFE7D2}"/>
              </a:ext>
            </a:extLst>
          </p:cNvPr>
          <p:cNvSpPr txBox="1"/>
          <p:nvPr/>
        </p:nvSpPr>
        <p:spPr>
          <a:xfrm>
            <a:off x="1828800" y="635141"/>
            <a:ext cx="9343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32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INTRODUCCIÓN A LA VIDA CRISTIANA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BC4AC9D-A026-04A1-EEFD-C2B137D57C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958" b="31340"/>
          <a:stretch/>
        </p:blipFill>
        <p:spPr>
          <a:xfrm>
            <a:off x="0" y="2620806"/>
            <a:ext cx="3857625" cy="2585544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D6A8D650-F54E-6919-D235-ED9AE9F8C1A6}"/>
              </a:ext>
            </a:extLst>
          </p:cNvPr>
          <p:cNvSpPr txBox="1"/>
          <p:nvPr/>
        </p:nvSpPr>
        <p:spPr>
          <a:xfrm>
            <a:off x="4067503" y="2682472"/>
            <a:ext cx="7598979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Muchos hombres de la antigüedad, caminaron con Dios y en sus vidas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tuvieron el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testimonio bíblico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haberle agradado. Ejemplos: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"/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Abraham: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Emprendió su viaje sin saber a dónde iría, a Dios le agrada que seamos gente de fe. La palabra de Dios registra: 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911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12E2788-50C7-DB6C-BD67-E6EA71540275}"/>
              </a:ext>
            </a:extLst>
          </p:cNvPr>
          <p:cNvSpPr txBox="1"/>
          <p:nvPr/>
        </p:nvSpPr>
        <p:spPr>
          <a:xfrm>
            <a:off x="3846786" y="2167663"/>
            <a:ext cx="8008882" cy="2693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“...Y 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 fue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como Jehová 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 dijo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...” 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Génesis 12:4 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“...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Por la fe Abraham, siendo llamado, </a:t>
            </a:r>
            <a:r>
              <a:rPr lang="es-ES_tradnl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obedeció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para salir al lugar que había de recibir como herencia; y salió sin saber a dónde iba...”</a:t>
            </a:r>
            <a:endParaRPr lang="es-FR" sz="24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FR" sz="2400" b="1" kern="0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Hebreos 11:8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388D598-B891-D104-692F-CCF94F352C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144" b="13455"/>
          <a:stretch/>
        </p:blipFill>
        <p:spPr>
          <a:xfrm>
            <a:off x="0" y="1537138"/>
            <a:ext cx="3641834" cy="3783724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3624C210-DB99-AB57-DABB-67ADA654DF2D}"/>
              </a:ext>
            </a:extLst>
          </p:cNvPr>
          <p:cNvSpPr txBox="1"/>
          <p:nvPr/>
        </p:nvSpPr>
        <p:spPr>
          <a:xfrm>
            <a:off x="3846786" y="1097596"/>
            <a:ext cx="9343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3200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EL TESTIMONIO DE ABRAHAM</a:t>
            </a:r>
            <a:endParaRPr lang="es-FR" sz="1600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8541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900</TotalTime>
  <Words>1437</Words>
  <Application>Microsoft Macintosh PowerPoint</Application>
  <PresentationFormat>Panorámica</PresentationFormat>
  <Paragraphs>102</Paragraphs>
  <Slides>25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33" baseType="lpstr">
      <vt:lpstr>Arial</vt:lpstr>
      <vt:lpstr>Calibri</vt:lpstr>
      <vt:lpstr>Calibri Light</vt:lpstr>
      <vt:lpstr>Courier New</vt:lpstr>
      <vt:lpstr>Georgia</vt:lpstr>
      <vt:lpstr>Times New Roman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ELÍAS PÁEZ</dc:creator>
  <cp:lastModifiedBy>Microsoft Office User</cp:lastModifiedBy>
  <cp:revision>28</cp:revision>
  <dcterms:created xsi:type="dcterms:W3CDTF">2019-11-12T17:48:48Z</dcterms:created>
  <dcterms:modified xsi:type="dcterms:W3CDTF">2025-02-14T13:14:32Z</dcterms:modified>
</cp:coreProperties>
</file>